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301" r:id="rId5"/>
    <p:sldId id="302" r:id="rId6"/>
    <p:sldId id="306" r:id="rId7"/>
    <p:sldId id="304" r:id="rId8"/>
    <p:sldId id="305" r:id="rId9"/>
    <p:sldId id="307" r:id="rId10"/>
    <p:sldId id="303" r:id="rId11"/>
    <p:sldId id="279" r:id="rId12"/>
    <p:sldId id="295" r:id="rId13"/>
    <p:sldId id="296" r:id="rId14"/>
    <p:sldId id="262" r:id="rId15"/>
    <p:sldId id="291" r:id="rId16"/>
    <p:sldId id="292" r:id="rId17"/>
    <p:sldId id="293" r:id="rId18"/>
    <p:sldId id="263" r:id="rId19"/>
    <p:sldId id="266" r:id="rId20"/>
    <p:sldId id="267" r:id="rId21"/>
    <p:sldId id="288" r:id="rId22"/>
    <p:sldId id="268" r:id="rId23"/>
    <p:sldId id="269" r:id="rId24"/>
    <p:sldId id="270" r:id="rId25"/>
    <p:sldId id="286" r:id="rId26"/>
    <p:sldId id="285" r:id="rId27"/>
    <p:sldId id="309" r:id="rId28"/>
    <p:sldId id="310" r:id="rId29"/>
    <p:sldId id="271" r:id="rId30"/>
    <p:sldId id="274" r:id="rId31"/>
    <p:sldId id="290" r:id="rId32"/>
    <p:sldId id="308" r:id="rId33"/>
    <p:sldId id="297" r:id="rId34"/>
    <p:sldId id="273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CFABC4-C0E2-43CF-B081-5715E9904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3678A3A-8813-46FF-B601-EC3A4D78D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60096A-6731-405A-81A3-D4DC8A63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82466D-0E65-4451-BC37-BAAAD0F2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426D56-019A-4607-A476-74C8C060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14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3EACDB-42B8-4B4E-8B09-41916A7E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6134BF5-5DBC-49DE-8900-C7DACC28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3FDA5B-6568-4FC1-A0B1-6A45F465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2CB5C3-1692-4BD5-B335-9B90588C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62D21E-CF39-4FDC-BD1F-80D788F7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3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7DE237-7CCB-4471-BE76-5D048E095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D91089F-5293-4BCF-B90B-57D6BB298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D0A21E-794E-4A1C-89D9-5A63053C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AA8CED-0E31-4AC3-B2F1-9BDEFB7D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E3EA7A-356A-4AA9-995F-369FFB29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46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6FC122-4201-4F20-B4F9-21876565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9E104C-88AD-44E9-A417-C4E7A310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1A1836-978A-46A6-836E-6EAB865B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0412E8-4560-4084-A9B9-0C70358C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A37D46-7547-4A51-8359-4EB53162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6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F7832-B6BC-4838-A0F5-B26ACE48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A278F90-27A1-4A48-A304-F1922C68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CD61B8-3CCA-4AC9-9029-DFF7D86A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68FAE4-CAB7-4B23-BCB6-9AE1D5EF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371A10-8CC1-4E04-BD47-C9C48BB7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5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0154B8-0DB1-490F-A075-56438F39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7F020F-121A-4A0B-BFDA-65E5B2D98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3A0E31-5D16-4721-A34A-96C274DBB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45CF46E-D701-4BDC-86D0-675B4687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30149E-9EBF-441A-9805-D6C271AE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F849482-524B-4A3B-B636-5E35C85A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38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83DD96-0340-4B1C-9357-5692BB04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EAD436-FB19-4BD5-95BC-7FFBBC4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89B2810-76D7-499D-9853-C2E9BEE00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3685E6-C582-4A5B-B2CF-E7650B9B3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DC26279-AF97-4771-958E-7DA6372DF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5756844-5F77-46EF-A554-707D2505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FFEE4C5-C293-44D1-BDE9-9FF3F62C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AC2DEE6-1676-4254-9FFD-27BC6229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96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48E3EF-349F-43F3-BA47-E68E30A2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51E98D9-7597-4A5B-B744-BE6BD78B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2CBC8C3-8B52-41E0-B872-CE5A00D8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1608A0E-8A64-4EB1-A629-E4CCE92D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66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0D0E478-E5FE-42F7-8455-8F0BBCD4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07F7093-0022-4A80-9879-751E658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0DCF00B-673D-45D9-AC2C-6FA5366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64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EB9477-5752-43D6-853D-9ED32270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0259E2F-3B84-44B9-8DFB-D82D48E0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D338338-2081-4BC8-B6B5-0120D09E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5C2DE0-2BF3-4FA4-8531-624B8E4D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A07A3C-A0C2-4D05-8D8F-FD8B53B8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6580A20-8C20-4E7E-9D38-F286B011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8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D4C329-4295-4630-AB93-07EDC6E8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CF4A43E-BFAA-4921-8C48-6033FFDA3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52C6A6-3C82-495E-B176-96534BD50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DE829D-940F-4261-B8EB-FD00EFF4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1E7B3F-FB01-4D54-8982-0144A327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EAB7B84-5415-485C-9474-3ED0A479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8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0C48AF7-1471-4CBA-8A3B-E384E979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448B51-60B4-4224-9124-E66C6511F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F0863C8-0FA6-49AE-A50D-1A28F320E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D6CD-7B4C-47EB-965A-5C1878B59CDF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1001A0-D7EF-48C8-AD1F-FBC6B378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5F03BA-8B36-4A1E-901B-CBB69F92F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6C99-74FC-45CF-A8C0-2A5382B9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4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s://www.linkedin.com/in/miguelllontop/" TargetMode="External"/><Relationship Id="rId1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hyperlink" Target="mailto:millontop@pacifico.com.pe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jp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limape.iiba.org/" TargetMode="External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illontop@pacifico.com.pe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linkedin.com/in/miguelllonto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132225"/>
            <a:ext cx="10515600" cy="13018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5000" b="1" dirty="0" smtClean="0">
                <a:solidFill>
                  <a:srgbClr val="FF0000"/>
                </a:solidFill>
              </a:rPr>
              <a:t>Webinar</a:t>
            </a:r>
            <a:r>
              <a:rPr lang="es-ES" sz="5000" b="1" dirty="0">
                <a:solidFill>
                  <a:srgbClr val="FF0000"/>
                </a:solidFill>
              </a:rPr>
              <a:t> </a:t>
            </a:r>
            <a:r>
              <a:rPr lang="es-ES" sz="5000" b="1" dirty="0" smtClean="0">
                <a:solidFill>
                  <a:srgbClr val="FF0000"/>
                </a:solidFill>
              </a:rPr>
              <a:t>: Qué es el IIBA?</a:t>
            </a:r>
          </a:p>
          <a:p>
            <a:pPr marL="0" indent="0" algn="ctr">
              <a:buNone/>
            </a:pPr>
            <a:endParaRPr lang="es-ES" sz="5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3000" b="1" dirty="0"/>
              <a:t>Expositor : Miguel </a:t>
            </a:r>
            <a:r>
              <a:rPr lang="es-ES" sz="3000" b="1" dirty="0" err="1"/>
              <a:t>LLontop</a:t>
            </a:r>
            <a:endParaRPr lang="es-ES" sz="3000" b="1" dirty="0"/>
          </a:p>
          <a:p>
            <a:pPr marL="0" indent="0" algn="ctr">
              <a:buNone/>
            </a:pPr>
            <a:endParaRPr lang="es-ES" sz="50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8205096-109D-4DC1-912C-B4F13CD6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6259"/>
            <a:ext cx="12192000" cy="36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7832"/>
            <a:ext cx="12192000" cy="5029200"/>
          </a:xfrm>
        </p:spPr>
        <p:txBody>
          <a:bodyPr/>
          <a:lstStyle/>
          <a:p>
            <a:pPr algn="l"/>
            <a:r>
              <a:rPr lang="es-ES" b="1" i="1" dirty="0" smtClean="0">
                <a:solidFill>
                  <a:srgbClr val="FF0000"/>
                </a:solidFill>
              </a:rPr>
              <a:t>West </a:t>
            </a:r>
            <a:r>
              <a:rPr lang="es-ES" b="1" i="1" dirty="0" err="1" smtClean="0">
                <a:solidFill>
                  <a:srgbClr val="FF0000"/>
                </a:solidFill>
              </a:rPr>
              <a:t>Region</a:t>
            </a:r>
            <a:endParaRPr lang="es-ES" b="1" i="1" dirty="0">
              <a:solidFill>
                <a:srgbClr val="FF0000"/>
              </a:solidFill>
            </a:endParaRP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4" name="AutoShape 4" descr="Resultado de imagen para simbolo ubicacion"/>
          <p:cNvSpPr>
            <a:spLocks noChangeAspect="1" noChangeArrowheads="1"/>
          </p:cNvSpPr>
          <p:nvPr/>
        </p:nvSpPr>
        <p:spPr bwMode="auto">
          <a:xfrm>
            <a:off x="155575" y="79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49"/>
            <a:ext cx="2981738" cy="882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299882"/>
            <a:ext cx="11390966" cy="45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descr="Rectángulo azul">
            <a:extLst>
              <a:ext uri="{FF2B5EF4-FFF2-40B4-BE49-F238E27FC236}">
                <a16:creationId xmlns=""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="" xmlns:a16="http://schemas.microsoft.com/office/drawing/2014/main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735735"/>
            <a:ext cx="2658762" cy="5369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EL EQUIPO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14" name="Marcador de texto 41">
            <a:extLst>
              <a:ext uri="{FF2B5EF4-FFF2-40B4-BE49-F238E27FC236}">
                <a16:creationId xmlns="" xmlns:a16="http://schemas.microsoft.com/office/drawing/2014/main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1612900" y="5033963"/>
            <a:ext cx="2700338" cy="7381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Miguel Llontop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Vicepresidente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5" name="Marcador de texto 42">
            <a:extLst>
              <a:ext uri="{FF2B5EF4-FFF2-40B4-BE49-F238E27FC236}">
                <a16:creationId xmlns="" xmlns:a16="http://schemas.microsoft.com/office/drawing/2014/main" id="{8CE3A891-B3D6-4B07-A0B9-8F86A9EE5882}"/>
              </a:ext>
            </a:extLst>
          </p:cNvPr>
          <p:cNvSpPr txBox="1">
            <a:spLocks/>
          </p:cNvSpPr>
          <p:nvPr/>
        </p:nvSpPr>
        <p:spPr bwMode="white">
          <a:xfrm>
            <a:off x="4745831" y="5628583"/>
            <a:ext cx="2700338" cy="7381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Luis Flores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Presidente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6" name="Marcador de texto 43">
            <a:extLst>
              <a:ext uri="{FF2B5EF4-FFF2-40B4-BE49-F238E27FC236}">
                <a16:creationId xmlns="" xmlns:a16="http://schemas.microsoft.com/office/drawing/2014/main" id="{C7D8CB18-31C2-421A-B086-BCC239E2F5A9}"/>
              </a:ext>
            </a:extLst>
          </p:cNvPr>
          <p:cNvSpPr txBox="1">
            <a:spLocks/>
          </p:cNvSpPr>
          <p:nvPr/>
        </p:nvSpPr>
        <p:spPr bwMode="white">
          <a:xfrm>
            <a:off x="7878762" y="5033963"/>
            <a:ext cx="2700338" cy="7381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smtClean="0">
                <a:solidFill>
                  <a:schemeClr val="tx1"/>
                </a:solidFill>
                <a:latin typeface="Gill Sans MT"/>
              </a:rPr>
              <a:t>Johana </a:t>
            </a:r>
            <a:r>
              <a:rPr lang="es-ES" dirty="0" err="1" smtClean="0">
                <a:solidFill>
                  <a:schemeClr val="tx1"/>
                </a:solidFill>
                <a:latin typeface="Gill Sans MT"/>
              </a:rPr>
              <a:t>Zaravia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Secretaria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17" name="Marcador de posición de imagen 52" descr="Un hombre">
            <a:extLst>
              <a:ext uri="{FF2B5EF4-FFF2-40B4-BE49-F238E27FC236}">
                <a16:creationId xmlns="" xmlns:a16="http://schemas.microsoft.com/office/drawing/2014/main" id="{4F21771F-9679-4088-A72C-1BE0AC04B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923" y="2219248"/>
            <a:ext cx="2414016" cy="2414016"/>
          </a:xfrm>
          <a:prstGeom prst="ellipse">
            <a:avLst/>
          </a:prstGeom>
          <a:solidFill>
            <a:schemeClr val="accent2"/>
          </a:solidFill>
          <a:ln w="3873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8" name="Marcador de posición de imagen 60">
            <a:extLst>
              <a:ext uri="{FF2B5EF4-FFF2-40B4-BE49-F238E27FC236}">
                <a16:creationId xmlns="" xmlns:a16="http://schemas.microsoft.com/office/drawing/2014/main" id="{FF5F0811-386E-4C21-BC9F-29D6AEEA7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5772" r="27132" b="40276"/>
          <a:stretch/>
        </p:blipFill>
        <p:spPr>
          <a:xfrm>
            <a:off x="8055613" y="2219248"/>
            <a:ext cx="2436264" cy="2414016"/>
          </a:xfrm>
          <a:prstGeom prst="ellipse">
            <a:avLst/>
          </a:prstGeom>
          <a:solidFill>
            <a:schemeClr val="accent2"/>
          </a:solidFill>
          <a:ln w="3873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9" name="Elipse 18" descr="Círculo beige">
            <a:extLst>
              <a:ext uri="{FF2B5EF4-FFF2-40B4-BE49-F238E27FC236}">
                <a16:creationId xmlns=""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21" name="Marcador de posición de imagen 56">
            <a:extLst>
              <a:ext uri="{FF2B5EF4-FFF2-40B4-BE49-F238E27FC236}">
                <a16:creationId xmlns="" xmlns:a16="http://schemas.microsoft.com/office/drawing/2014/main" id="{097D4C55-25B9-4F31-8D16-7968DEF765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r="21964"/>
          <a:stretch/>
        </p:blipFill>
        <p:spPr>
          <a:xfrm>
            <a:off x="4483886" y="1971234"/>
            <a:ext cx="3277780" cy="3113382"/>
          </a:xfrm>
          <a:prstGeom prst="ellipse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775923" y="2219248"/>
            <a:ext cx="2414015" cy="2414016"/>
            <a:chOff x="1775923" y="2219248"/>
            <a:chExt cx="2414015" cy="2414016"/>
          </a:xfrm>
        </p:grpSpPr>
        <p:sp>
          <p:nvSpPr>
            <p:cNvPr id="2" name="Elipse 1"/>
            <p:cNvSpPr/>
            <p:nvPr/>
          </p:nvSpPr>
          <p:spPr>
            <a:xfrm>
              <a:off x="1775923" y="2219248"/>
              <a:ext cx="2414015" cy="241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F9BCB39B-CA9C-4FCF-A10D-B9474ECF3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0" t="7572" r="6400"/>
            <a:stretch/>
          </p:blipFill>
          <p:spPr>
            <a:xfrm>
              <a:off x="2271549" y="2472856"/>
              <a:ext cx="1400083" cy="1908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C84B00A-2062-4E70-8AD4-A114464A6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584" y="2238573"/>
            <a:ext cx="10629202" cy="2291045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="" xmlns:a16="http://schemas.microsoft.com/office/drawing/2014/main" id="{AD429F02-7E8D-405F-86D3-2E794F83D8FE}"/>
              </a:ext>
            </a:extLst>
          </p:cNvPr>
          <p:cNvSpPr txBox="1">
            <a:spLocks/>
          </p:cNvSpPr>
          <p:nvPr/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rgbClr val="F0CDA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7194-A4D0-457B-9D3E-53681723AFF7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92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292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="" xmlns:a16="http://schemas.microsoft.com/office/drawing/2014/main" id="{019EEC6C-3C57-4B01-80D3-53DFDB5F7853}"/>
              </a:ext>
            </a:extLst>
          </p:cNvPr>
          <p:cNvSpPr txBox="1">
            <a:spLocks/>
          </p:cNvSpPr>
          <p:nvPr/>
        </p:nvSpPr>
        <p:spPr>
          <a:xfrm>
            <a:off x="2452977" y="3005055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Jhoselyn Lloclla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Marcador de texto 5">
            <a:extLst>
              <a:ext uri="{FF2B5EF4-FFF2-40B4-BE49-F238E27FC236}">
                <a16:creationId xmlns="" xmlns:a16="http://schemas.microsoft.com/office/drawing/2014/main" id="{C2FD735F-3532-48E3-982E-20E3B7CD4E77}"/>
              </a:ext>
            </a:extLst>
          </p:cNvPr>
          <p:cNvSpPr txBox="1">
            <a:spLocks/>
          </p:cNvSpPr>
          <p:nvPr/>
        </p:nvSpPr>
        <p:spPr>
          <a:xfrm>
            <a:off x="5078931" y="3005055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Fernando Regalado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C4044465-8F5D-4E03-90E0-7A3034CF8A69}"/>
              </a:ext>
            </a:extLst>
          </p:cNvPr>
          <p:cNvSpPr txBox="1">
            <a:spLocks/>
          </p:cNvSpPr>
          <p:nvPr/>
        </p:nvSpPr>
        <p:spPr>
          <a:xfrm>
            <a:off x="7617969" y="3005055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Valeria Barrenechea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56F0BBC-32F1-4620-B380-877B895D8342}"/>
              </a:ext>
            </a:extLst>
          </p:cNvPr>
          <p:cNvSpPr txBox="1">
            <a:spLocks/>
          </p:cNvSpPr>
          <p:nvPr/>
        </p:nvSpPr>
        <p:spPr>
          <a:xfrm>
            <a:off x="870625" y="5334150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Andrei Soriano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6A12FCC6-43B7-4221-A65B-003F82F88161}"/>
              </a:ext>
            </a:extLst>
          </p:cNvPr>
          <p:cNvSpPr txBox="1">
            <a:spLocks/>
          </p:cNvSpPr>
          <p:nvPr/>
        </p:nvSpPr>
        <p:spPr>
          <a:xfrm>
            <a:off x="6323313" y="5334150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Bryan Garcia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Título 20">
            <a:extLst>
              <a:ext uri="{FF2B5EF4-FFF2-40B4-BE49-F238E27FC236}">
                <a16:creationId xmlns="" xmlns:a16="http://schemas.microsoft.com/office/drawing/2014/main" id="{BC5F3A4A-2857-4A67-818B-E62AB2121E48}"/>
              </a:ext>
            </a:extLst>
          </p:cNvPr>
          <p:cNvSpPr txBox="1">
            <a:spLocks/>
          </p:cNvSpPr>
          <p:nvPr/>
        </p:nvSpPr>
        <p:spPr>
          <a:xfrm>
            <a:off x="684000" y="808186"/>
            <a:ext cx="3508863" cy="37016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-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EL EQUIPO</a:t>
            </a:r>
            <a:endParaRPr kumimoji="0" lang="es-ES" sz="3200" b="1" i="0" u="none" strike="noStrike" kern="1200" cap="all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17" name="objeto 7" descr="Rectángulo beige">
            <a:extLst>
              <a:ext uri="{FF2B5EF4-FFF2-40B4-BE49-F238E27FC236}">
                <a16:creationId xmlns="" xmlns:a16="http://schemas.microsoft.com/office/drawing/2014/main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43522" y="1841895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085FEF7-45BC-4B49-8329-097F23476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908514" y="1841895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CCC7563-285F-46AC-90A3-8D8D6F494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5009" y="4170990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3D892D7-D87B-407B-85EF-921DF3E19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13858" y="4170990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22" name="Marcador de posición de imagen 23">
            <a:extLst>
              <a:ext uri="{FF2B5EF4-FFF2-40B4-BE49-F238E27FC236}">
                <a16:creationId xmlns="" xmlns:a16="http://schemas.microsoft.com/office/drawing/2014/main" id="{91E4C46E-2FA2-4AD2-A502-41A01ADDB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18" y="1682570"/>
            <a:ext cx="1138856" cy="11388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3" name="Marcador de posición de imagen 27">
            <a:extLst>
              <a:ext uri="{FF2B5EF4-FFF2-40B4-BE49-F238E27FC236}">
                <a16:creationId xmlns="" xmlns:a16="http://schemas.microsoft.com/office/drawing/2014/main" id="{D29F7366-7712-40D7-B0B2-4BFB6A040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1" t="45" r="16044" b="46232"/>
          <a:stretch/>
        </p:blipFill>
        <p:spPr>
          <a:xfrm>
            <a:off x="8031442" y="1648691"/>
            <a:ext cx="1222092" cy="118234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4" name="Marcador de posición de imagen 29">
            <a:extLst>
              <a:ext uri="{FF2B5EF4-FFF2-40B4-BE49-F238E27FC236}">
                <a16:creationId xmlns="" xmlns:a16="http://schemas.microsoft.com/office/drawing/2014/main" id="{A7D5C83D-B532-46D5-82D2-B60B024AED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25541"/>
          <a:stretch/>
        </p:blipFill>
        <p:spPr>
          <a:xfrm>
            <a:off x="1352844" y="3883569"/>
            <a:ext cx="1042992" cy="12720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5" name="Marcador de posición de imagen 31">
            <a:extLst>
              <a:ext uri="{FF2B5EF4-FFF2-40B4-BE49-F238E27FC236}">
                <a16:creationId xmlns="" xmlns:a16="http://schemas.microsoft.com/office/drawing/2014/main" id="{5B965307-D6AD-472A-9755-6FEE7956F6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3" t="4566" r="35409" b="60525"/>
          <a:stretch/>
        </p:blipFill>
        <p:spPr>
          <a:xfrm>
            <a:off x="6816129" y="4021801"/>
            <a:ext cx="1087759" cy="108775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01A47850-696A-4153-953F-D3D2FB5C3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69476" y="1841895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27" name="Marcador de posición de imagen 25">
            <a:extLst>
              <a:ext uri="{FF2B5EF4-FFF2-40B4-BE49-F238E27FC236}">
                <a16:creationId xmlns="" xmlns:a16="http://schemas.microsoft.com/office/drawing/2014/main" id="{BAC2E32D-D8C5-439B-A150-5D05F5743F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84" y="1648691"/>
            <a:ext cx="1214122" cy="121920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9" name="Marcador de texto 12">
            <a:extLst>
              <a:ext uri="{FF2B5EF4-FFF2-40B4-BE49-F238E27FC236}">
                <a16:creationId xmlns="" xmlns:a16="http://schemas.microsoft.com/office/drawing/2014/main" id="{756F0BBC-32F1-4620-B380-877B895D8342}"/>
              </a:ext>
            </a:extLst>
          </p:cNvPr>
          <p:cNvSpPr txBox="1">
            <a:spLocks/>
          </p:cNvSpPr>
          <p:nvPr/>
        </p:nvSpPr>
        <p:spPr>
          <a:xfrm>
            <a:off x="3571416" y="5355920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Karen Reyes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5CCC7563-285F-46AC-90A3-8D8D6F494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61961" y="4192760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31" name="Marcador de posición de imagen 29">
            <a:extLst>
              <a:ext uri="{FF2B5EF4-FFF2-40B4-BE49-F238E27FC236}">
                <a16:creationId xmlns="" xmlns:a16="http://schemas.microsoft.com/office/drawing/2014/main" id="{A7D5C83D-B532-46D5-82D2-B60B024A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33321" r="30089" b="49511"/>
          <a:stretch/>
        </p:blipFill>
        <p:spPr>
          <a:xfrm>
            <a:off x="4055464" y="3977948"/>
            <a:ext cx="1198582" cy="11763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2" name="Marcador de texto 3">
            <a:extLst>
              <a:ext uri="{FF2B5EF4-FFF2-40B4-BE49-F238E27FC236}">
                <a16:creationId xmlns="" xmlns:a16="http://schemas.microsoft.com/office/drawing/2014/main" id="{019EEC6C-3C57-4B01-80D3-53DFDB5F7853}"/>
              </a:ext>
            </a:extLst>
          </p:cNvPr>
          <p:cNvSpPr txBox="1">
            <a:spLocks/>
          </p:cNvSpPr>
          <p:nvPr/>
        </p:nvSpPr>
        <p:spPr>
          <a:xfrm>
            <a:off x="59879" y="3396726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1" smtClean="0">
                <a:ln>
                  <a:noFill/>
                </a:ln>
                <a:solidFill>
                  <a:srgbClr val="F0CDA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Daniela Maraví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0424" y="2233566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34" name="Marcador de posición de imagen 23">
            <a:extLst>
              <a:ext uri="{FF2B5EF4-FFF2-40B4-BE49-F238E27FC236}">
                <a16:creationId xmlns="" xmlns:a16="http://schemas.microsoft.com/office/drawing/2014/main" id="{91E4C46E-2FA2-4AD2-A502-41A01ADDB2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8" t="8137" r="34258" b="50632"/>
          <a:stretch/>
        </p:blipFill>
        <p:spPr>
          <a:xfrm>
            <a:off x="556052" y="2055704"/>
            <a:ext cx="1052266" cy="114915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5" name="Marcador de texto 3">
            <a:extLst>
              <a:ext uri="{FF2B5EF4-FFF2-40B4-BE49-F238E27FC236}">
                <a16:creationId xmlns="" xmlns:a16="http://schemas.microsoft.com/office/drawing/2014/main" id="{019EEC6C-3C57-4B01-80D3-53DFDB5F7853}"/>
              </a:ext>
            </a:extLst>
          </p:cNvPr>
          <p:cNvSpPr txBox="1">
            <a:spLocks/>
          </p:cNvSpPr>
          <p:nvPr/>
        </p:nvSpPr>
        <p:spPr>
          <a:xfrm>
            <a:off x="8904343" y="5314291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1" smtClean="0">
                <a:solidFill>
                  <a:srgbClr val="F0CDA1"/>
                </a:solidFill>
                <a:latin typeface="Gill Sans MT"/>
              </a:rPr>
              <a:t>Abel Landeo</a:t>
            </a: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rgbClr val="F0CDA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194888" y="4151131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37" name="Marcador de posición de imagen 23">
            <a:extLst>
              <a:ext uri="{FF2B5EF4-FFF2-40B4-BE49-F238E27FC236}">
                <a16:creationId xmlns="" xmlns:a16="http://schemas.microsoft.com/office/drawing/2014/main" id="{91E4C46E-2FA2-4AD2-A502-41A01ADDB2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3" t="79" r="13642" b="50995"/>
          <a:stretch/>
        </p:blipFill>
        <p:spPr>
          <a:xfrm>
            <a:off x="9453649" y="3940605"/>
            <a:ext cx="1012122" cy="12309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8" name="Marcador de texto 3">
            <a:extLst>
              <a:ext uri="{FF2B5EF4-FFF2-40B4-BE49-F238E27FC236}">
                <a16:creationId xmlns="" xmlns:a16="http://schemas.microsoft.com/office/drawing/2014/main" id="{019EEC6C-3C57-4B01-80D3-53DFDB5F7853}"/>
              </a:ext>
            </a:extLst>
          </p:cNvPr>
          <p:cNvSpPr txBox="1">
            <a:spLocks/>
          </p:cNvSpPr>
          <p:nvPr/>
        </p:nvSpPr>
        <p:spPr>
          <a:xfrm>
            <a:off x="10068143" y="3333096"/>
            <a:ext cx="2034138" cy="360445"/>
          </a:xfrm>
          <a:prstGeom prst="rect">
            <a:avLst/>
          </a:prstGeom>
          <a:solidFill>
            <a:srgbClr val="00292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0708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u="sng" noProof="1" smtClean="0">
                <a:solidFill>
                  <a:srgbClr val="F0CDA1"/>
                </a:solidFill>
                <a:latin typeface="Gill Sans MT"/>
              </a:rPr>
              <a:t>Selene Aliaga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358688" y="2169936"/>
            <a:ext cx="1453048" cy="820207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pic>
        <p:nvPicPr>
          <p:cNvPr id="40" name="Marcador de posición de imagen 23">
            <a:extLst>
              <a:ext uri="{FF2B5EF4-FFF2-40B4-BE49-F238E27FC236}">
                <a16:creationId xmlns="" xmlns:a16="http://schemas.microsoft.com/office/drawing/2014/main" id="{91E4C46E-2FA2-4AD2-A502-41A01ADDB2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-445" r="25193" b="32002"/>
          <a:stretch/>
        </p:blipFill>
        <p:spPr>
          <a:xfrm>
            <a:off x="10670056" y="1953486"/>
            <a:ext cx="856932" cy="11901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37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59E5FC-DC59-4735-998E-2843D252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313" y="990738"/>
            <a:ext cx="3564835" cy="3422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000" b="1" dirty="0">
                <a:solidFill>
                  <a:schemeClr val="accent2"/>
                </a:solidFill>
              </a:rPr>
              <a:t>¿Qué es el análisis de negocio?</a:t>
            </a:r>
          </a:p>
        </p:txBody>
      </p:sp>
    </p:spTree>
    <p:extLst>
      <p:ext uri="{BB962C8B-B14F-4D97-AF65-F5344CB8AC3E}">
        <p14:creationId xmlns:p14="http://schemas.microsoft.com/office/powerpoint/2010/main" val="953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4641"/>
            <a:ext cx="8878957" cy="5029200"/>
          </a:xfrm>
        </p:spPr>
        <p:txBody>
          <a:bodyPr>
            <a:normAutofit/>
          </a:bodyPr>
          <a:lstStyle/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2405"/>
            <a:ext cx="12192000" cy="5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4641"/>
            <a:ext cx="8878957" cy="5029200"/>
          </a:xfrm>
        </p:spPr>
        <p:txBody>
          <a:bodyPr>
            <a:normAutofit/>
          </a:bodyPr>
          <a:lstStyle/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4640"/>
            <a:ext cx="12192000" cy="51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4641"/>
            <a:ext cx="8878957" cy="5029200"/>
          </a:xfrm>
        </p:spPr>
        <p:txBody>
          <a:bodyPr>
            <a:normAutofit/>
          </a:bodyPr>
          <a:lstStyle/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82406"/>
            <a:ext cx="12192000" cy="51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4641"/>
            <a:ext cx="8878957" cy="5029200"/>
          </a:xfrm>
        </p:spPr>
        <p:txBody>
          <a:bodyPr>
            <a:normAutofit/>
          </a:bodyPr>
          <a:lstStyle/>
          <a:p>
            <a:pPr algn="l"/>
            <a:r>
              <a:rPr lang="es-ES" b="1" i="1" dirty="0">
                <a:solidFill>
                  <a:srgbClr val="FF0000"/>
                </a:solidFill>
              </a:rPr>
              <a:t>¿ Que es el análisis de negocio?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Conjunto de tareas y técnicas utilizadas para trabajar como enlace entre los stakeholders, con el fin de entender la organización y recomendar soluciones que permita a la organización alcanzar sus metas.</a:t>
            </a:r>
          </a:p>
          <a:p>
            <a:pPr algn="l"/>
            <a:r>
              <a:rPr lang="es-ES" b="1" i="1" dirty="0">
                <a:solidFill>
                  <a:srgbClr val="FF0000"/>
                </a:solidFill>
              </a:rPr>
              <a:t>¿ Quien es un analista de negocio?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Cualquier persona que lleva actividades del Análisis de negocio, sin importar el puesto o rol que tenga en la organización.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Pueden incluir : Analista de sistemas, analista de procesos, gerentes de negocio, consultores o cualquier persona que cumpla con las habilidades necesarias y lleve a cabo las tareas descritas en BABOK.</a:t>
            </a:r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FB3EDCB-1147-481D-BD6D-07128BF6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7" y="1106550"/>
            <a:ext cx="3260035" cy="1657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779E049-70EF-46F7-8105-72711BF00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774" y="3276595"/>
            <a:ext cx="3200400" cy="21145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818460"/>
            <a:ext cx="10515600" cy="1301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000" b="1" dirty="0">
                <a:solidFill>
                  <a:srgbClr val="FF0000"/>
                </a:solidFill>
              </a:rPr>
              <a:t>BABOK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8205096-109D-4DC1-912C-B4F13CD6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112"/>
            <a:ext cx="12192000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4641"/>
            <a:ext cx="121920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b="1" i="1" dirty="0">
                <a:solidFill>
                  <a:srgbClr val="FF0000"/>
                </a:solidFill>
              </a:rPr>
              <a:t>Agenda</a:t>
            </a:r>
            <a:endParaRPr lang="es-ES" b="1" i="1" dirty="0"/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Qué </a:t>
            </a:r>
            <a:r>
              <a:rPr lang="es-ES" b="1" i="1" dirty="0"/>
              <a:t>es IIBA 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Propósito del IIBA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West Región 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Peru UC </a:t>
            </a:r>
            <a:r>
              <a:rPr lang="es-ES" b="1" i="1" dirty="0" err="1" smtClean="0"/>
              <a:t>Chapter</a:t>
            </a:r>
            <a:endParaRPr lang="es-ES" b="1" i="1" dirty="0" smtClean="0"/>
          </a:p>
          <a:p>
            <a:pPr marL="342900" indent="-342900" algn="l">
              <a:buFontTx/>
              <a:buChar char="-"/>
            </a:pPr>
            <a:r>
              <a:rPr lang="es-ES" b="1" i="1" dirty="0"/>
              <a:t>Que es el análisis de negocio (BA</a:t>
            </a:r>
            <a:r>
              <a:rPr lang="es-ES" b="1" i="1" dirty="0" smtClean="0"/>
              <a:t>)?</a:t>
            </a:r>
            <a:endParaRPr lang="es-ES" b="1" i="1" dirty="0"/>
          </a:p>
          <a:p>
            <a:pPr marL="342900" indent="-342900" algn="l">
              <a:buFontTx/>
              <a:buChar char="-"/>
            </a:pPr>
            <a:r>
              <a:rPr lang="es-ES" b="1" i="1" dirty="0"/>
              <a:t>BABOK y áreas de conocimiento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Análisis de negocio y gestión de proyectos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Valor del BA : </a:t>
            </a:r>
            <a:r>
              <a:rPr lang="es-ES" b="1" i="1" dirty="0" err="1" smtClean="0"/>
              <a:t>Salary</a:t>
            </a:r>
            <a:r>
              <a:rPr lang="es-ES" b="1" i="1" dirty="0" smtClean="0"/>
              <a:t> </a:t>
            </a:r>
            <a:r>
              <a:rPr lang="es-ES" b="1" i="1" dirty="0"/>
              <a:t>Survey BA 2018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Certificaciones</a:t>
            </a:r>
          </a:p>
          <a:p>
            <a:pPr marL="342900" indent="-342900" algn="l">
              <a:buFontTx/>
              <a:buChar char="-"/>
            </a:pPr>
            <a:r>
              <a:rPr lang="es-ES" b="1" i="1" dirty="0" smtClean="0"/>
              <a:t>Membresías y Voluntariado</a:t>
            </a:r>
            <a:endParaRPr lang="es-ES" b="1" i="1" dirty="0"/>
          </a:p>
          <a:p>
            <a:pPr algn="l"/>
            <a:r>
              <a:rPr lang="es-ES" b="1" i="1" dirty="0"/>
              <a:t>-    Preguntas?</a:t>
            </a: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1026" name="Picture 2" descr="Resultado de imagen para business analysis">
            <a:extLst>
              <a:ext uri="{FF2B5EF4-FFF2-40B4-BE49-F238E27FC236}">
                <a16:creationId xmlns:a16="http://schemas.microsoft.com/office/drawing/2014/main" xmlns="" id="{D148C1AB-4D98-4906-A277-50A8D272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06" y="974032"/>
            <a:ext cx="6334929" cy="45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49642" cy="8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7315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>
                <a:solidFill>
                  <a:srgbClr val="FF0000"/>
                </a:solidFill>
              </a:rPr>
              <a:t>BABOK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Es un</a:t>
            </a:r>
            <a:r>
              <a:rPr lang="es-ES" b="1" i="1" dirty="0">
                <a:solidFill>
                  <a:srgbClr val="FF0000"/>
                </a:solidFill>
              </a:rPr>
              <a:t> marco </a:t>
            </a:r>
            <a:r>
              <a:rPr lang="es-ES" b="1" i="1" dirty="0"/>
              <a:t>de referencia/estándar reconocido mundialmente para la practica del análisis de negocio.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Describe las </a:t>
            </a:r>
            <a:r>
              <a:rPr lang="es-ES" b="1" i="1" dirty="0">
                <a:solidFill>
                  <a:srgbClr val="FF0000"/>
                </a:solidFill>
              </a:rPr>
              <a:t>áreas de conocimiento </a:t>
            </a:r>
            <a:r>
              <a:rPr lang="es-ES" b="1" i="1" dirty="0"/>
              <a:t>del análisis de negocio, sus actividades, tareas asociadas y las habilidades necesarias para ser eficaz en su realización.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Define las </a:t>
            </a:r>
            <a:r>
              <a:rPr lang="es-ES" b="1" i="1" dirty="0">
                <a:solidFill>
                  <a:srgbClr val="FF0000"/>
                </a:solidFill>
              </a:rPr>
              <a:t>habilidades y conocimiento </a:t>
            </a:r>
            <a:r>
              <a:rPr lang="es-ES" b="1" i="1" dirty="0"/>
              <a:t>que las personas que trabajan en análisis de negocio, deben esperar de un profesional experimentado.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Define </a:t>
            </a:r>
            <a:r>
              <a:rPr lang="es-ES" b="1" i="1" dirty="0" smtClean="0">
                <a:solidFill>
                  <a:srgbClr val="FF0000"/>
                </a:solidFill>
              </a:rPr>
              <a:t>técnicas </a:t>
            </a:r>
            <a:r>
              <a:rPr lang="es-ES" b="1" i="1" dirty="0">
                <a:solidFill>
                  <a:srgbClr val="FF0000"/>
                </a:solidFill>
              </a:rPr>
              <a:t>y herramientas </a:t>
            </a:r>
            <a:r>
              <a:rPr lang="es-ES" b="1" i="1" dirty="0"/>
              <a:t>de apoyo para el análisis de negocio.</a:t>
            </a: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45289A7-C310-4CBA-83BF-C92A177E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1232452"/>
            <a:ext cx="4996070" cy="42539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2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78" y="289846"/>
            <a:ext cx="9491405" cy="63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7CD8D80-447E-4ED1-BB18-958EF29DB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" y="874643"/>
            <a:ext cx="12099235" cy="5128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4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386578"/>
            <a:ext cx="4532244" cy="3422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000" b="1" dirty="0">
                <a:solidFill>
                  <a:schemeClr val="accent2"/>
                </a:solidFill>
              </a:rPr>
              <a:t>¿Análisis de negocio y gestión de proyectos?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216280-B287-4683-B1F0-BED06394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7" y="0"/>
            <a:ext cx="708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0F5B7A-4521-4DA6-8D47-08815818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44" y="1550711"/>
            <a:ext cx="8613913" cy="37565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48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 txBox="1">
            <a:spLocks/>
          </p:cNvSpPr>
          <p:nvPr/>
        </p:nvSpPr>
        <p:spPr>
          <a:xfrm>
            <a:off x="679174" y="818460"/>
            <a:ext cx="10515600" cy="13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5000" b="1" dirty="0" smtClean="0">
                <a:solidFill>
                  <a:srgbClr val="FF0000"/>
                </a:solidFill>
              </a:rPr>
              <a:t>Valor Business Analysis</a:t>
            </a:r>
            <a:endParaRPr lang="es-E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2" y="227580"/>
            <a:ext cx="11368829" cy="65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671167" cy="6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9" y="268318"/>
            <a:ext cx="10841273" cy="63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6C8A08-12FE-4C53-8F5C-D69136BE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477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3D3AB43-5CC8-4CDF-AE3F-30F8109F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00" y="1119809"/>
            <a:ext cx="5526985" cy="1857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019E6F-0548-4F67-9F66-FB0D892B2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1207191"/>
            <a:ext cx="4476750" cy="1428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E1A4343-2060-43D4-BD73-35B88B4A5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457" y="5391360"/>
            <a:ext cx="4924425" cy="14666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A019039-254F-4D84-B728-D97FC6C4F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5204"/>
            <a:ext cx="837578" cy="10363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16F6A2B-0D51-463E-964F-25B9B7F11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050" y="3091483"/>
            <a:ext cx="3409950" cy="1952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63FF90C-46DA-4C61-89E1-86AD02FB0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075" y="2910507"/>
            <a:ext cx="21145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75" y="235147"/>
            <a:ext cx="3803374" cy="397131"/>
          </a:xfrm>
        </p:spPr>
        <p:txBody>
          <a:bodyPr>
            <a:noAutofit/>
          </a:bodyPr>
          <a:lstStyle/>
          <a:p>
            <a:pPr algn="l"/>
            <a:r>
              <a:rPr lang="es-ES" sz="2800" b="1" u="sng" dirty="0">
                <a:solidFill>
                  <a:srgbClr val="FF0000"/>
                </a:solidFill>
              </a:rPr>
              <a:t>Datos</a:t>
            </a:r>
            <a:endParaRPr lang="es-ES" sz="2800" b="1" dirty="0"/>
          </a:p>
          <a:p>
            <a:pPr marL="342900" indent="-342900" algn="l">
              <a:buFontTx/>
              <a:buChar char="-"/>
            </a:pPr>
            <a:endParaRPr lang="es-ES" sz="2800" b="1" dirty="0"/>
          </a:p>
          <a:p>
            <a:pPr marL="342900" indent="-342900" algn="l">
              <a:buFontTx/>
              <a:buChar char="-"/>
            </a:pPr>
            <a:endParaRPr lang="es-ES" sz="2800" b="1" dirty="0"/>
          </a:p>
          <a:p>
            <a:pPr marL="342900" indent="-342900" algn="l">
              <a:buFontTx/>
              <a:buChar char="-"/>
            </a:pPr>
            <a:endParaRPr lang="es-ES" sz="2800" b="1" dirty="0"/>
          </a:p>
          <a:p>
            <a:pPr marL="342900" indent="-342900" algn="l">
              <a:buFontTx/>
              <a:buChar char="-"/>
            </a:pPr>
            <a:endParaRPr lang="es-ES" sz="2800" b="1" dirty="0"/>
          </a:p>
          <a:p>
            <a:pPr marL="342900" indent="-342900" algn="l">
              <a:buFontTx/>
              <a:buChar char="-"/>
            </a:pPr>
            <a:endParaRPr lang="es-ES" sz="2800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509041" y="3291248"/>
            <a:ext cx="3425688" cy="7500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/>
              <a:t>Miguel Ángel Llontop </a:t>
            </a:r>
            <a:r>
              <a:rPr lang="es-ES" sz="2000" i="1" dirty="0" smtClean="0"/>
              <a:t>Mejía</a:t>
            </a:r>
            <a:endParaRPr lang="es-ES" sz="2000" i="1" dirty="0"/>
          </a:p>
          <a:p>
            <a:pPr algn="l"/>
            <a:r>
              <a:rPr lang="es-ES" sz="1600" i="1" dirty="0" smtClean="0"/>
              <a:t>MBA,PMP,CBAP,SMC,SDC,SAFE </a:t>
            </a:r>
          </a:p>
          <a:p>
            <a:pPr algn="l"/>
            <a:r>
              <a:rPr lang="es-ES" sz="1600" b="1" i="1" dirty="0" smtClean="0"/>
              <a:t>Vicepresidente del capitulo IIBA PERU UC</a:t>
            </a:r>
            <a:endParaRPr lang="es-ES" sz="1600" b="1"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5" y="5102124"/>
            <a:ext cx="2484782" cy="15408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BCB39B-CA9C-4FCF-A10D-B9474ECF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5" y="632278"/>
            <a:ext cx="2994992" cy="262882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5687C6B-C54B-4EC1-BA6F-9CFA40EE8D31}"/>
              </a:ext>
            </a:extLst>
          </p:cNvPr>
          <p:cNvSpPr txBox="1">
            <a:spLocks/>
          </p:cNvSpPr>
          <p:nvPr/>
        </p:nvSpPr>
        <p:spPr>
          <a:xfrm>
            <a:off x="4658140" y="961104"/>
            <a:ext cx="7195931" cy="54865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i="1" dirty="0"/>
              <a:t>Educación: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Ingeniero Industrial por la Universidad de Lima.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MBA por EAE Business School / Universidad Rey Juan Carlos- Spain.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PMP por PMI Institute – USA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>
                <a:solidFill>
                  <a:srgbClr val="FF0000"/>
                </a:solidFill>
              </a:rPr>
              <a:t>CBAP por IIBA – Canada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SAFE analyst por Scaled Agile – USA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Scrum Master and Scrum Developer by Scrum Study</a:t>
            </a:r>
          </a:p>
          <a:p>
            <a:pPr algn="l"/>
            <a:endParaRPr lang="es-ES" sz="23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300" b="1" i="1" dirty="0"/>
          </a:p>
          <a:p>
            <a:pPr algn="l"/>
            <a:r>
              <a:rPr lang="es-ES" sz="2300" b="1" i="1" dirty="0"/>
              <a:t>Experiencia: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Portafolio Manager en Pacifico Seguros - </a:t>
            </a:r>
            <a:r>
              <a:rPr lang="es-ES" sz="2000" b="1" i="1" dirty="0">
                <a:solidFill>
                  <a:srgbClr val="FF0000"/>
                </a:solidFill>
              </a:rPr>
              <a:t>Actualidad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PMO en BBVA Continental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i="1" dirty="0"/>
              <a:t>Especialista de proyectos en Ripley S.A.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sz="2000" b="1" i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0591F48-9E7D-434C-9914-EF3FEC6776A8}"/>
              </a:ext>
            </a:extLst>
          </p:cNvPr>
          <p:cNvSpPr txBox="1">
            <a:spLocks/>
          </p:cNvSpPr>
          <p:nvPr/>
        </p:nvSpPr>
        <p:spPr>
          <a:xfrm>
            <a:off x="930961" y="4309124"/>
            <a:ext cx="3425688" cy="621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b="1" u="sng" dirty="0">
                <a:hlinkClick r:id="rId4"/>
              </a:rPr>
              <a:t>millontop@pacifico.com.pe</a:t>
            </a:r>
            <a:endParaRPr lang="es-ES" sz="1400" b="1" u="sng" dirty="0"/>
          </a:p>
          <a:p>
            <a:pPr algn="l"/>
            <a:endParaRPr lang="es-ES" sz="1400" b="1" u="sng" dirty="0"/>
          </a:p>
          <a:p>
            <a:pPr algn="l"/>
            <a:r>
              <a:rPr lang="es-ES" sz="1400" b="1" dirty="0">
                <a:hlinkClick r:id="rId5"/>
              </a:rPr>
              <a:t>/miguelllontop</a:t>
            </a:r>
            <a:endParaRPr lang="es-ES" sz="1400" b="1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E96DC5B-3109-4E80-9285-858DC5477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0062" y="4793797"/>
            <a:ext cx="1462473" cy="63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7C02A3F-480B-4B9B-8300-BE4D6F0A2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268" y="5344155"/>
            <a:ext cx="2022258" cy="3768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56E1969-A1E2-4E53-89CC-9C51938AD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980" y="5891200"/>
            <a:ext cx="1669301" cy="5748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3097A17-78C0-4639-A31C-FC178A2C5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483" y="2265860"/>
            <a:ext cx="1367240" cy="422232"/>
          </a:xfrm>
          <a:prstGeom prst="rect">
            <a:avLst/>
          </a:prstGeom>
        </p:spPr>
      </p:pic>
      <p:pic>
        <p:nvPicPr>
          <p:cNvPr id="2050" name="Picture 2" descr="Resultado de imagen para iiba">
            <a:extLst>
              <a:ext uri="{FF2B5EF4-FFF2-40B4-BE49-F238E27FC236}">
                <a16:creationId xmlns:a16="http://schemas.microsoft.com/office/drawing/2014/main" xmlns="" id="{076E5172-1CCC-4EBF-B716-566E567B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73" y="2787536"/>
            <a:ext cx="1102196" cy="3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caled agile logo">
            <a:extLst>
              <a:ext uri="{FF2B5EF4-FFF2-40B4-BE49-F238E27FC236}">
                <a16:creationId xmlns:a16="http://schemas.microsoft.com/office/drawing/2014/main" xmlns="" id="{1242BA87-0533-4850-9A45-084C7553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59" y="3153907"/>
            <a:ext cx="921006" cy="5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scrumstudy">
            <a:extLst>
              <a:ext uri="{FF2B5EF4-FFF2-40B4-BE49-F238E27FC236}">
                <a16:creationId xmlns:a16="http://schemas.microsoft.com/office/drawing/2014/main" xmlns="" id="{42A48219-4B8A-4D51-AA93-4709C869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198" y="3638276"/>
            <a:ext cx="1155837" cy="6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9688744-3F38-4781-AB07-8B27619E81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619" y="4242700"/>
            <a:ext cx="514350" cy="2857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CAE7A40-CF1D-4B15-923A-1A604870FB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07" y="4605433"/>
            <a:ext cx="409575" cy="2952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2" y="-13149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7315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>
                <a:solidFill>
                  <a:srgbClr val="FF0000"/>
                </a:solidFill>
              </a:rPr>
              <a:t>Certificaciones</a:t>
            </a: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13314" name="Picture 2" descr="Resultado de imagen para certificaciones iiba">
            <a:extLst>
              <a:ext uri="{FF2B5EF4-FFF2-40B4-BE49-F238E27FC236}">
                <a16:creationId xmlns:a16="http://schemas.microsoft.com/office/drawing/2014/main" xmlns="" id="{FB49E762-134D-493B-AAE4-BFA0314E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2507973"/>
            <a:ext cx="10283686" cy="22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12111788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 smtClean="0">
                <a:solidFill>
                  <a:srgbClr val="FF0000"/>
                </a:solidFill>
              </a:rPr>
              <a:t>Beneficios de ser miembro IIBA Global:</a:t>
            </a:r>
            <a:endParaRPr lang="es-ES" b="1" i="1" dirty="0">
              <a:solidFill>
                <a:srgbClr val="FF0000"/>
              </a:solidFill>
            </a:endParaRP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0" y="1307777"/>
            <a:ext cx="10603161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Descuento de 40% en cualquiera de las certificaciones.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Construirás una red profesional(</a:t>
            </a:r>
            <a:r>
              <a:rPr lang="es-ES" sz="2000" b="1" i="1" dirty="0" err="1" smtClean="0"/>
              <a:t>networking</a:t>
            </a:r>
            <a:r>
              <a:rPr lang="es-ES" sz="2000" b="1" i="1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a oportunidades globales (Bolsa de trabajo)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a webinars globales.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a exclusivos eventos – PD </a:t>
            </a:r>
            <a:r>
              <a:rPr lang="es-ES" sz="2000" b="1" i="1" dirty="0" err="1" smtClean="0"/>
              <a:t>hours</a:t>
            </a:r>
            <a:r>
              <a:rPr lang="es-ES" sz="2000" b="1" i="1" dirty="0" smtClean="0"/>
              <a:t> y </a:t>
            </a:r>
            <a:r>
              <a:rPr lang="es-ES" sz="2000" b="1" i="1" dirty="0" err="1" smtClean="0"/>
              <a:t>CDUs</a:t>
            </a:r>
            <a:r>
              <a:rPr lang="es-ES" sz="2000" b="1" i="1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a BABOK, agile extensión, data extensión, </a:t>
            </a:r>
            <a:r>
              <a:rPr lang="es-ES" sz="2000" b="1" i="1" dirty="0" err="1" smtClean="0"/>
              <a:t>reports</a:t>
            </a:r>
            <a:r>
              <a:rPr lang="es-ES" sz="2000" b="1" i="1" dirty="0" smtClean="0"/>
              <a:t> and </a:t>
            </a:r>
            <a:r>
              <a:rPr lang="es-ES" sz="2000" b="1" i="1" dirty="0" err="1" smtClean="0"/>
              <a:t>research</a:t>
            </a:r>
            <a:r>
              <a:rPr lang="es-ES" sz="2000" b="1" i="1" dirty="0"/>
              <a:t>.</a:t>
            </a:r>
            <a:endParaRPr lang="es-ES" sz="2000" b="1" i="1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libros y videos online (+9,000 libros y 2,000 audio </a:t>
            </a:r>
            <a:r>
              <a:rPr lang="es-ES" sz="2000" b="1" i="1" dirty="0" err="1" smtClean="0"/>
              <a:t>books</a:t>
            </a:r>
            <a:r>
              <a:rPr lang="es-ES" sz="2000" b="1" i="1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exclusivo a </a:t>
            </a:r>
            <a:r>
              <a:rPr lang="es-ES" sz="2000" b="1" i="1" dirty="0" err="1" smtClean="0"/>
              <a:t>IIBAs</a:t>
            </a:r>
            <a:r>
              <a:rPr lang="es-ES" sz="2000" b="1" i="1" dirty="0" smtClean="0"/>
              <a:t> tools.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Acceso exclusivo a </a:t>
            </a:r>
            <a:r>
              <a:rPr lang="es-ES" sz="2000" b="1" i="1" dirty="0" err="1" smtClean="0"/>
              <a:t>IIBAs</a:t>
            </a:r>
            <a:r>
              <a:rPr lang="es-ES" sz="2000" b="1" i="1" dirty="0" smtClean="0"/>
              <a:t> whitepapers</a:t>
            </a:r>
            <a:r>
              <a:rPr lang="es-ES" sz="2000" b="1" i="1" dirty="0"/>
              <a:t> </a:t>
            </a:r>
            <a:r>
              <a:rPr lang="es-ES" sz="2000" b="1" i="1" dirty="0" smtClean="0"/>
              <a:t>and articles.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Uso de los logos oficiales de IIBA en su </a:t>
            </a:r>
            <a:r>
              <a:rPr lang="es-ES" sz="2000" b="1" i="1" dirty="0" err="1" smtClean="0"/>
              <a:t>signature</a:t>
            </a:r>
            <a:r>
              <a:rPr lang="es-ES" sz="2000" b="1" i="1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Reciben BA </a:t>
            </a:r>
            <a:r>
              <a:rPr lang="es-ES" sz="2000" b="1" i="1" dirty="0" err="1" smtClean="0"/>
              <a:t>Competency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model</a:t>
            </a:r>
            <a:r>
              <a:rPr lang="es-ES" sz="2000" b="1" i="1" dirty="0"/>
              <a:t> ,</a:t>
            </a:r>
            <a:r>
              <a:rPr lang="es-ES" sz="2000" b="1" i="1" dirty="0" err="1" smtClean="0"/>
              <a:t>career</a:t>
            </a:r>
            <a:r>
              <a:rPr lang="es-ES" sz="2000" b="1" i="1" dirty="0" smtClean="0"/>
              <a:t>  </a:t>
            </a:r>
            <a:r>
              <a:rPr lang="es-ES" sz="2000" b="1" i="1" dirty="0" err="1" smtClean="0"/>
              <a:t>action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guide</a:t>
            </a:r>
            <a:r>
              <a:rPr lang="es-ES" sz="2000" b="1" i="1" dirty="0"/>
              <a:t> </a:t>
            </a:r>
            <a:r>
              <a:rPr lang="es-ES" sz="2000" b="1" i="1" dirty="0" smtClean="0"/>
              <a:t>and </a:t>
            </a:r>
            <a:r>
              <a:rPr lang="es-ES" sz="2000" b="1" i="1" dirty="0" err="1" smtClean="0"/>
              <a:t>salary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survey</a:t>
            </a:r>
            <a:r>
              <a:rPr lang="es-ES" sz="2000" b="1" i="1" dirty="0" smtClean="0"/>
              <a:t>.</a:t>
            </a:r>
          </a:p>
          <a:p>
            <a:pPr algn="l"/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214" y="1129684"/>
            <a:ext cx="49815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12111788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 smtClean="0">
                <a:solidFill>
                  <a:srgbClr val="FF0000"/>
                </a:solidFill>
              </a:rPr>
              <a:t>Beneficios del voluntariado :</a:t>
            </a:r>
            <a:endParaRPr lang="es-ES" b="1" i="1" dirty="0">
              <a:solidFill>
                <a:srgbClr val="FF0000"/>
              </a:solidFill>
            </a:endParaRP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0" y="1307777"/>
            <a:ext cx="10603161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Ganaras experiencia y conocimiento.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Construirás una red profesional.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Serás más empleable.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Desarrollaras nuevas habilidades.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Asumirás responsabilidades directas.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Aprenderás nuevas técnicas y </a:t>
            </a:r>
          </a:p>
          <a:p>
            <a:pPr algn="l"/>
            <a:r>
              <a:rPr lang="es-ES" sz="2000" b="1" i="1" dirty="0"/>
              <a:t>h</a:t>
            </a:r>
            <a:r>
              <a:rPr lang="es-ES" sz="2000" b="1" i="1" dirty="0" smtClean="0"/>
              <a:t>erramientas del BA.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Grupos de estudio para  lograr certificaciones </a:t>
            </a:r>
          </a:p>
          <a:p>
            <a:pPr algn="l"/>
            <a:endParaRPr lang="es-ES" sz="2000" b="1" i="1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Oportunidad de ser expositor de eventos y redacción de blogs sobre el BA.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000" b="1" i="1" dirty="0" smtClean="0"/>
              <a:t>Oportunidades de voluntariado globales.</a:t>
            </a:r>
          </a:p>
          <a:p>
            <a:pPr algn="l"/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  <a:p>
            <a:pPr marL="342900" indent="-342900" algn="l">
              <a:buFontTx/>
              <a:buChar char="-"/>
            </a:pPr>
            <a:endParaRPr lang="es-ES" sz="2000" b="1" i="1" dirty="0"/>
          </a:p>
        </p:txBody>
      </p:sp>
      <p:pic>
        <p:nvPicPr>
          <p:cNvPr id="1026" name="Picture 2" descr="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47" y="1410495"/>
            <a:ext cx="6095665" cy="32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518211"/>
            <a:ext cx="5288648" cy="4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12111788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 smtClean="0">
                <a:solidFill>
                  <a:srgbClr val="FF0000"/>
                </a:solidFill>
              </a:rPr>
              <a:t>Como puedes compartir tu conocimiento y experiencia en la comunidad de BA? </a:t>
            </a:r>
            <a:endParaRPr lang="es-ES" b="1" i="1" dirty="0">
              <a:solidFill>
                <a:srgbClr val="FF0000"/>
              </a:solidFill>
            </a:endParaRP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0" y="1307777"/>
            <a:ext cx="10603161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s-ES" b="1" i="1" dirty="0" smtClean="0"/>
              <a:t>Inscríbete como voluntario en :</a:t>
            </a:r>
          </a:p>
          <a:p>
            <a:pPr algn="l"/>
            <a:r>
              <a:rPr lang="es-ES" b="1" i="1" dirty="0"/>
              <a:t> </a:t>
            </a:r>
            <a:r>
              <a:rPr lang="es-ES" b="1" i="1" dirty="0" smtClean="0"/>
              <a:t>     </a:t>
            </a:r>
            <a:r>
              <a:rPr lang="es-ES" b="1" i="1" dirty="0" smtClean="0">
                <a:hlinkClick r:id="rId4"/>
              </a:rPr>
              <a:t>https://limape.iiba.org/</a:t>
            </a:r>
            <a:r>
              <a:rPr lang="es-ES" b="1" i="1" dirty="0" smtClean="0"/>
              <a:t>  </a:t>
            </a: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 smtClean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 smtClean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algn="l"/>
            <a:r>
              <a:rPr lang="es-ES" b="1" i="1" dirty="0" smtClean="0"/>
              <a:t>- IIBA PERU UC CHAPTER</a:t>
            </a:r>
            <a:endParaRPr lang="es-ES" b="1" i="1" dirty="0"/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442" y="1419726"/>
            <a:ext cx="5237748" cy="2402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473" y="4991580"/>
            <a:ext cx="828675" cy="857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177" y="3930628"/>
            <a:ext cx="2751221" cy="202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426" y="4019503"/>
            <a:ext cx="3464859" cy="1884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495" y="5145835"/>
            <a:ext cx="660902" cy="6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1" y="874641"/>
            <a:ext cx="73152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b="1" i="1" dirty="0">
                <a:solidFill>
                  <a:srgbClr val="FF0000"/>
                </a:solidFill>
              </a:rPr>
              <a:t>Preguntas?</a:t>
            </a:r>
          </a:p>
          <a:p>
            <a:pPr algn="l"/>
            <a:endParaRPr lang="es-ES" sz="4000" b="1" i="1" dirty="0"/>
          </a:p>
          <a:p>
            <a:pPr marL="342900" indent="-342900" algn="l">
              <a:buFontTx/>
              <a:buChar char="-"/>
            </a:pPr>
            <a:endParaRPr lang="es-ES" sz="4000" b="1" i="1" dirty="0"/>
          </a:p>
          <a:p>
            <a:pPr marL="342900" indent="-342900" algn="l">
              <a:buFontTx/>
              <a:buChar char="-"/>
            </a:pPr>
            <a:endParaRPr lang="es-ES" sz="4000" b="1" i="1" dirty="0"/>
          </a:p>
          <a:p>
            <a:pPr marL="342900" indent="-342900" algn="l">
              <a:buFontTx/>
              <a:buChar char="-"/>
            </a:pPr>
            <a:endParaRPr lang="es-ES" sz="4000" b="1" i="1" dirty="0"/>
          </a:p>
          <a:p>
            <a:pPr marL="342900" indent="-342900" algn="l">
              <a:buFontTx/>
              <a:buChar char="-"/>
            </a:pPr>
            <a:endParaRPr lang="es-ES" sz="4000" b="1" i="1" dirty="0"/>
          </a:p>
          <a:p>
            <a:pPr marL="342900" indent="-342900" algn="l">
              <a:buFontTx/>
              <a:buChar char="-"/>
            </a:pPr>
            <a:endParaRPr lang="es-ES" sz="4000" b="1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228484A-C749-4EA7-8983-9464E569B5D8}"/>
              </a:ext>
            </a:extLst>
          </p:cNvPr>
          <p:cNvSpPr/>
          <p:nvPr/>
        </p:nvSpPr>
        <p:spPr>
          <a:xfrm>
            <a:off x="9061420" y="4609307"/>
            <a:ext cx="2641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chemeClr val="accent2"/>
                </a:solidFill>
              </a:rPr>
              <a:t>Miguel Llontop Mejía</a:t>
            </a:r>
          </a:p>
          <a:p>
            <a:r>
              <a:rPr lang="es-ES" sz="1400" b="1" i="1" dirty="0"/>
              <a:t>MBA, PMP, CBAP, SMC,SDC, SAFE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6CBB8D2-4667-4FA6-A95B-15FF2AD8374F}"/>
              </a:ext>
            </a:extLst>
          </p:cNvPr>
          <p:cNvSpPr txBox="1">
            <a:spLocks/>
          </p:cNvSpPr>
          <p:nvPr/>
        </p:nvSpPr>
        <p:spPr>
          <a:xfrm>
            <a:off x="9465361" y="5194082"/>
            <a:ext cx="3425688" cy="6213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b="1" u="sng" dirty="0">
                <a:hlinkClick r:id="rId3"/>
              </a:rPr>
              <a:t>millontop@pacifico.com.pe</a:t>
            </a:r>
            <a:endParaRPr lang="es-ES" sz="1400" b="1" u="sng" dirty="0"/>
          </a:p>
          <a:p>
            <a:pPr algn="l"/>
            <a:endParaRPr lang="es-ES" sz="1400" b="1" u="sng" dirty="0"/>
          </a:p>
          <a:p>
            <a:pPr algn="l"/>
            <a:r>
              <a:rPr lang="es-ES" sz="1400" b="1" dirty="0">
                <a:hlinkClick r:id="rId4"/>
              </a:rPr>
              <a:t>/miguelllontop</a:t>
            </a:r>
            <a:endParaRPr lang="es-ES" sz="1400" b="1" u="sng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8A38E67-3AE8-4CE4-A7FA-1E844C574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011" y="5175766"/>
            <a:ext cx="514350" cy="2857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9C5704-1F5D-4816-A9CF-354D89DF1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399" y="5538499"/>
            <a:ext cx="409575" cy="2952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489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 txBox="1">
            <a:spLocks/>
          </p:cNvSpPr>
          <p:nvPr/>
        </p:nvSpPr>
        <p:spPr>
          <a:xfrm>
            <a:off x="-68248" y="771063"/>
            <a:ext cx="10515600" cy="13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5000" b="1" dirty="0" smtClean="0">
                <a:solidFill>
                  <a:srgbClr val="FF0000"/>
                </a:solidFill>
              </a:rPr>
              <a:t>¿Qué es IIBA?</a:t>
            </a:r>
            <a:endParaRPr lang="es-E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7040"/>
            <a:ext cx="12192000" cy="5029200"/>
          </a:xfrm>
        </p:spPr>
        <p:txBody>
          <a:bodyPr/>
          <a:lstStyle/>
          <a:p>
            <a:pPr algn="l"/>
            <a:r>
              <a:rPr lang="es-ES" b="1" i="1" dirty="0">
                <a:solidFill>
                  <a:srgbClr val="FF0000"/>
                </a:solidFill>
              </a:rPr>
              <a:t>IIBA y su historia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International Institute of Business Analysis</a:t>
            </a: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48653" y="4984039"/>
            <a:ext cx="8566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b="1" i="1" dirty="0" smtClean="0"/>
              <a:t>A la </a:t>
            </a:r>
            <a:r>
              <a:rPr lang="es-ES" b="1" i="1" dirty="0"/>
              <a:t>fecha cuenta con mas de </a:t>
            </a:r>
            <a:r>
              <a:rPr lang="es-ES" b="1" i="1" dirty="0" smtClean="0"/>
              <a:t>29,000 </a:t>
            </a:r>
            <a:r>
              <a:rPr lang="es-ES" b="1" i="1" dirty="0"/>
              <a:t>miembros en 110 países del mundo</a:t>
            </a:r>
            <a:r>
              <a:rPr lang="es-ES" b="1" i="1" dirty="0" smtClean="0"/>
              <a:t>.</a:t>
            </a:r>
          </a:p>
          <a:p>
            <a:endParaRPr lang="es-ES" b="1" i="1" dirty="0" smtClean="0"/>
          </a:p>
          <a:p>
            <a:pPr marL="342900" indent="-342900">
              <a:buFontTx/>
              <a:buChar char="-"/>
            </a:pPr>
            <a:r>
              <a:rPr lang="es-ES" b="1" i="1" dirty="0" smtClean="0"/>
              <a:t>117 capítulos en el mundo.</a:t>
            </a:r>
            <a:endParaRPr lang="es-ES" b="1" i="1" dirty="0"/>
          </a:p>
        </p:txBody>
      </p:sp>
      <p:sp>
        <p:nvSpPr>
          <p:cNvPr id="14" name="AutoShape 4" descr="Resultado de imagen para simbolo ubicacion"/>
          <p:cNvSpPr>
            <a:spLocks noChangeAspect="1" noChangeArrowheads="1"/>
          </p:cNvSpPr>
          <p:nvPr/>
        </p:nvSpPr>
        <p:spPr bwMode="auto">
          <a:xfrm>
            <a:off x="155575" y="79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49"/>
            <a:ext cx="2981738" cy="882406"/>
          </a:xfrm>
          <a:prstGeom prst="rect">
            <a:avLst/>
          </a:prstGeom>
        </p:spPr>
      </p:pic>
      <p:pic>
        <p:nvPicPr>
          <p:cNvPr id="1028" name="Picture 4" descr="Resultado de imagen para iiba year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16" y="2487777"/>
            <a:ext cx="3038249" cy="16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790" y="4319495"/>
            <a:ext cx="2931459" cy="15878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98602"/>
            <a:ext cx="886688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6361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21451B-52D8-40A1-8A29-AFFF7D8D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7832"/>
            <a:ext cx="12192000" cy="5029200"/>
          </a:xfrm>
        </p:spPr>
        <p:txBody>
          <a:bodyPr/>
          <a:lstStyle/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4" name="AutoShape 4" descr="Resultado de imagen para simbolo ubicacion"/>
          <p:cNvSpPr>
            <a:spLocks noChangeAspect="1" noChangeArrowheads="1"/>
          </p:cNvSpPr>
          <p:nvPr/>
        </p:nvSpPr>
        <p:spPr bwMode="auto">
          <a:xfrm>
            <a:off x="155575" y="79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49"/>
            <a:ext cx="2981738" cy="882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52" y="1039906"/>
            <a:ext cx="12254752" cy="4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48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C4500229-C119-4137-8040-76B5CC087E05}"/>
              </a:ext>
            </a:extLst>
          </p:cNvPr>
          <p:cNvSpPr txBox="1">
            <a:spLocks/>
          </p:cNvSpPr>
          <p:nvPr/>
        </p:nvSpPr>
        <p:spPr>
          <a:xfrm>
            <a:off x="679174" y="818460"/>
            <a:ext cx="10515600" cy="13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5000" b="1" smtClean="0">
                <a:solidFill>
                  <a:srgbClr val="FF0000"/>
                </a:solidFill>
              </a:rPr>
              <a:t>¿Cuál el propósito del IIBA?</a:t>
            </a:r>
            <a:endParaRPr lang="es-E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1" y="1120588"/>
            <a:ext cx="11089341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C9799-0117-436C-BE55-3AB1ACF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464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Capitulo IIBA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FAB2A7-8EE9-46E6-AB06-8FB4BC91D5D9}"/>
              </a:ext>
            </a:extLst>
          </p:cNvPr>
          <p:cNvSpPr txBox="1">
            <a:spLocks/>
          </p:cNvSpPr>
          <p:nvPr/>
        </p:nvSpPr>
        <p:spPr>
          <a:xfrm>
            <a:off x="0" y="6003230"/>
            <a:ext cx="12192000" cy="87464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/>
                </a:solidFill>
              </a:rPr>
              <a:t>Miguel Llontop Mejía</a:t>
            </a:r>
          </a:p>
          <a:p>
            <a:pPr algn="l"/>
            <a:r>
              <a:rPr lang="es-ES" sz="2000" b="1" dirty="0">
                <a:solidFill>
                  <a:schemeClr val="bg1"/>
                </a:solidFill>
              </a:rPr>
              <a:t>MBA,PMP,CBAP,SMC,SDC,SAFE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C38D71A-3E12-4C95-9574-DF9027BB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62" y="6003230"/>
            <a:ext cx="1588838" cy="874644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DF146B5B-A588-4F1A-BEA4-AD5B758F2ADE}"/>
              </a:ext>
            </a:extLst>
          </p:cNvPr>
          <p:cNvSpPr txBox="1">
            <a:spLocks/>
          </p:cNvSpPr>
          <p:nvPr/>
        </p:nvSpPr>
        <p:spPr>
          <a:xfrm>
            <a:off x="0" y="874641"/>
            <a:ext cx="8878957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>
                <a:solidFill>
                  <a:srgbClr val="FF0000"/>
                </a:solidFill>
              </a:rPr>
              <a:t>Propósito IIBA</a:t>
            </a:r>
          </a:p>
          <a:p>
            <a:pPr marL="342900" indent="-342900" algn="l">
              <a:buFontTx/>
              <a:buChar char="-"/>
            </a:pPr>
            <a:r>
              <a:rPr lang="es-ES" b="1" i="1" dirty="0"/>
              <a:t>“ Crear y desarrollar conciencia y reconocimiento del valor y contribución del Analista de Negocio”.</a:t>
            </a:r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r>
              <a:rPr lang="es-ES" b="1" i="1" dirty="0"/>
              <a:t>“Definir el cuerpo de conocimiento del análisis de negocio – BABOK( Business Analysis </a:t>
            </a:r>
            <a:r>
              <a:rPr lang="es-ES" b="1" i="1" dirty="0" err="1"/>
              <a:t>Body</a:t>
            </a:r>
            <a:r>
              <a:rPr lang="es-ES" b="1" i="1" dirty="0"/>
              <a:t> </a:t>
            </a:r>
            <a:r>
              <a:rPr lang="es-ES" b="1" i="1" dirty="0" err="1"/>
              <a:t>Knowledge</a:t>
            </a:r>
            <a:r>
              <a:rPr lang="es-ES" b="1" i="1" dirty="0"/>
              <a:t>)”.</a:t>
            </a:r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r>
              <a:rPr lang="es-ES" b="1" i="1" dirty="0"/>
              <a:t>“ Proporcionar un foro para compartir el conocimiento y contribuir a la profesión del análisis de negocio”</a:t>
            </a:r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r>
              <a:rPr lang="es-ES" b="1" i="1" dirty="0"/>
              <a:t>Reconocimiento publico y certificación de profesionales calificados a través de un programa de certificación reconocido.</a:t>
            </a:r>
          </a:p>
          <a:p>
            <a:pPr algn="l"/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  <a:p>
            <a:pPr marL="342900" indent="-342900" algn="l">
              <a:buFontTx/>
              <a:buChar char="-"/>
            </a:pPr>
            <a:endParaRPr lang="es-ES" b="1" i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7F2E05E-CA00-4821-9DDF-D8164352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7" y="1854476"/>
            <a:ext cx="2914650" cy="15049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"/>
            <a:ext cx="2981738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</TotalTime>
  <Words>814</Words>
  <Application>Microsoft Office PowerPoint</Application>
  <PresentationFormat>Panorámica</PresentationFormat>
  <Paragraphs>258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</vt:lpstr>
      <vt:lpstr>Calibri</vt:lpstr>
      <vt:lpstr>Calibri Light</vt:lpstr>
      <vt:lpstr>Gill Sans MT</vt:lpstr>
      <vt:lpstr>Wingdings</vt:lpstr>
      <vt:lpstr>Tema de Office</vt:lpstr>
      <vt:lpstr>Presentación de PowerPoint</vt:lpstr>
      <vt:lpstr>Capitulo IIBA </vt:lpstr>
      <vt:lpstr>Presentación de PowerPoint</vt:lpstr>
      <vt:lpstr>Presentación de PowerPoint</vt:lpstr>
      <vt:lpstr>Capitulo IIBA </vt:lpstr>
      <vt:lpstr>Capitulo IIBA </vt:lpstr>
      <vt:lpstr>Presentación de PowerPoint</vt:lpstr>
      <vt:lpstr>Capitulo IIBA </vt:lpstr>
      <vt:lpstr>Capitulo IIBA </vt:lpstr>
      <vt:lpstr>Capitulo IIBA </vt:lpstr>
      <vt:lpstr>Presentación de PowerPoint</vt:lpstr>
      <vt:lpstr>Presentación de PowerPoint</vt:lpstr>
      <vt:lpstr>Presentación de PowerPoint</vt:lpstr>
      <vt:lpstr>Presentación de PowerPoint</vt:lpstr>
      <vt:lpstr>Capitulo IIBA </vt:lpstr>
      <vt:lpstr>Capitulo IIBA </vt:lpstr>
      <vt:lpstr>Capitulo IIBA </vt:lpstr>
      <vt:lpstr>Capitulo IIBA </vt:lpstr>
      <vt:lpstr>Presentación de PowerPoint</vt:lpstr>
      <vt:lpstr>Capitulo IIBA </vt:lpstr>
      <vt:lpstr>Presentación de PowerPoint</vt:lpstr>
      <vt:lpstr>Capitulo IIBA </vt:lpstr>
      <vt:lpstr>Presentación de PowerPoint</vt:lpstr>
      <vt:lpstr>Capitulo IIBA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IIBA </vt:lpstr>
      <vt:lpstr>Capitulo IIBA </vt:lpstr>
      <vt:lpstr>Capitulo IIBA </vt:lpstr>
      <vt:lpstr>Capitulo IIBA </vt:lpstr>
      <vt:lpstr>Capitulo IIBA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IIBA</dc:title>
  <dc:creator>Usuario</dc:creator>
  <cp:lastModifiedBy>Lucía Conza</cp:lastModifiedBy>
  <cp:revision>86</cp:revision>
  <dcterms:created xsi:type="dcterms:W3CDTF">2019-08-27T01:44:10Z</dcterms:created>
  <dcterms:modified xsi:type="dcterms:W3CDTF">2020-02-27T04:05:45Z</dcterms:modified>
</cp:coreProperties>
</file>